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264" r:id="rId2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91" d="100"/>
          <a:sy n="91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18.01.2017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25057"/>
            <a:ext cx="9252520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 «</a:t>
            </a:r>
            <a:r>
              <a:rPr lang="ru-RU" sz="3800" b="1" dirty="0" smtClean="0">
                <a:solidFill>
                  <a:srgbClr val="7030A0"/>
                </a:solidFill>
              </a:rPr>
              <a:t>Государственное регулирование территориального развития в Российской Федерации»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8640" y="2997597"/>
            <a:ext cx="8458200" cy="2736056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r>
              <a:rPr lang="ru-RU" sz="3200" b="1" dirty="0">
                <a:solidFill>
                  <a:schemeClr val="tx1"/>
                </a:solidFill>
              </a:rPr>
              <a:t>. Субъекты, цели, принципы и модели государственного регулирования регионального развития.</a:t>
            </a:r>
          </a:p>
          <a:p>
            <a:pPr algn="just"/>
            <a:r>
              <a:rPr lang="ru-RU" sz="3200" b="1" dirty="0">
                <a:solidFill>
                  <a:schemeClr val="tx1"/>
                </a:solidFill>
              </a:rPr>
              <a:t>2. Критерии и методы государственного регулирования регионального развития.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97" y="404664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3. Региональная </a:t>
            </a:r>
            <a:r>
              <a:rPr lang="ru-RU" b="1" dirty="0">
                <a:solidFill>
                  <a:srgbClr val="C00000"/>
                </a:solidFill>
              </a:rPr>
              <a:t>инициатива и региональное исполнение, </a:t>
            </a:r>
            <a:r>
              <a:rPr lang="ru-RU" b="1" dirty="0">
                <a:solidFill>
                  <a:schemeClr val="tx1"/>
                </a:solidFill>
              </a:rPr>
              <a:t>т.е. решения федеральных органов власти, связанные с регулированием регионального развития, должны инициироваться с органами власти субъектов РФ и должны проецироваться на региональный уровень, чтобы получить всестороннюю поддержку всех региональных заинтересованных структур управления и получить шанс на эффективную реализацию мер государственного регулирования на территории региона.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824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096" y="116632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4. Конкретно </a:t>
            </a:r>
            <a:r>
              <a:rPr lang="ru-RU" b="1" dirty="0">
                <a:solidFill>
                  <a:srgbClr val="C00000"/>
                </a:solidFill>
              </a:rPr>
              <a:t>целевой характер</a:t>
            </a:r>
            <a:r>
              <a:rPr lang="ru-RU" b="1" dirty="0">
                <a:solidFill>
                  <a:schemeClr val="tx1"/>
                </a:solidFill>
              </a:rPr>
              <a:t>, т. е. любые программы, любые меры должны базироваться на системе конкретных целей, которые заранее планируются на основе всестороннего анализа конкретной ситуации в регионе.</a:t>
            </a:r>
          </a:p>
          <a:p>
            <a:pPr marL="0" lvl="0" indent="0" algn="just">
              <a:buNone/>
            </a:pPr>
            <a:r>
              <a:rPr lang="ru-RU" b="1" dirty="0">
                <a:solidFill>
                  <a:srgbClr val="C00000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5. Установление </a:t>
            </a:r>
            <a:r>
              <a:rPr lang="ru-RU" b="1" dirty="0">
                <a:solidFill>
                  <a:srgbClr val="C00000"/>
                </a:solidFill>
              </a:rPr>
              <a:t>временных границ.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Государственное </a:t>
            </a:r>
            <a:r>
              <a:rPr lang="ru-RU" b="1" dirty="0">
                <a:solidFill>
                  <a:schemeClr val="tx1"/>
                </a:solidFill>
              </a:rPr>
              <a:t>регулирование по отношению к какой-то территории может быть длительным, но не может быть вечным. Каждый регион должен рассматривать эту поддержку как стимул преодоления ситуации в четких временных границах.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3694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234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6. Адекватность </a:t>
            </a:r>
            <a:r>
              <a:rPr lang="ru-RU" b="1" dirty="0">
                <a:solidFill>
                  <a:srgbClr val="C00000"/>
                </a:solidFill>
              </a:rPr>
              <a:t>реакции объектов государственной поддержки</a:t>
            </a:r>
            <a:r>
              <a:rPr lang="ru-RU" b="1" dirty="0">
                <a:solidFill>
                  <a:schemeClr val="tx1"/>
                </a:solidFill>
              </a:rPr>
              <a:t>, которые должны предпринимать объекты со своей стороны, набор конкретных действий связанных с использованием ресурсосберегающих технологий.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Объекты </a:t>
            </a:r>
            <a:r>
              <a:rPr lang="ru-RU" b="1" dirty="0">
                <a:solidFill>
                  <a:schemeClr val="tx1"/>
                </a:solidFill>
              </a:rPr>
              <a:t>государственной поддержки должны что-то делать, а не просто использовать финансовую поддержку со стороны центральной власти.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51647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7. Системная </a:t>
            </a:r>
            <a:r>
              <a:rPr lang="ru-RU" b="1" dirty="0">
                <a:solidFill>
                  <a:srgbClr val="C00000"/>
                </a:solidFill>
              </a:rPr>
              <a:t>обоснованность с учетом всех видов государственной поддержки данного региона.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Так </a:t>
            </a:r>
            <a:r>
              <a:rPr lang="ru-RU" b="1" dirty="0">
                <a:solidFill>
                  <a:schemeClr val="tx1"/>
                </a:solidFill>
              </a:rPr>
              <a:t>как каждый регион пользуется теми или иными видами государственной поддержки, то руководство должно обосновывать эффективность использования получаемых средств и предоставлять планы освоения получаемых от центра ресурсов.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335154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8.  </a:t>
            </a:r>
            <a:r>
              <a:rPr lang="ru-RU" b="1" dirty="0">
                <a:solidFill>
                  <a:srgbClr val="C00000"/>
                </a:solidFill>
              </a:rPr>
              <a:t>Адресность.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Меры </a:t>
            </a:r>
            <a:r>
              <a:rPr lang="ru-RU" b="1" dirty="0">
                <a:solidFill>
                  <a:schemeClr val="tx1"/>
                </a:solidFill>
              </a:rPr>
              <a:t>государственной поддержки должны носить адресный характер и объектами данной поддержки должны выступать не регионы в целом, а определенные действительно нуждающиеся территории в рамках этих регионах.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5232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9. Принцип </a:t>
            </a:r>
            <a:r>
              <a:rPr lang="ru-RU" b="1" dirty="0">
                <a:solidFill>
                  <a:srgbClr val="C00000"/>
                </a:solidFill>
              </a:rPr>
              <a:t>ответственности и контроля. </a:t>
            </a:r>
          </a:p>
          <a:p>
            <a:pPr marL="0" indent="0" algn="just">
              <a:buNone/>
            </a:pPr>
            <a:r>
              <a:rPr lang="ru-RU" b="1" dirty="0" smtClean="0"/>
              <a:t>	Режим </a:t>
            </a:r>
            <a:r>
              <a:rPr lang="ru-RU" b="1" dirty="0"/>
              <a:t>контроля необходим т.к. все меры государственной поддержки связаны с использованием общих федеральных ресурсов и имеют предметом весьма значимые социально-экономические процессы.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57579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10. Использование </a:t>
            </a:r>
            <a:r>
              <a:rPr lang="ru-RU" b="1" dirty="0">
                <a:solidFill>
                  <a:srgbClr val="C00000"/>
                </a:solidFill>
              </a:rPr>
              <a:t>договорных отношений. 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11. Принцип </a:t>
            </a:r>
            <a:r>
              <a:rPr lang="ru-RU" b="1" dirty="0">
                <a:solidFill>
                  <a:srgbClr val="C00000"/>
                </a:solidFill>
              </a:rPr>
              <a:t>ориентации на программно-целевые методы. </a:t>
            </a:r>
            <a:r>
              <a:rPr lang="ru-RU" b="1" dirty="0">
                <a:solidFill>
                  <a:schemeClr val="tx1"/>
                </a:solidFill>
              </a:rPr>
              <a:t>Государственное регулирование должно осуществляться на основе реализации федеральных целевых программах.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46785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826" y="29830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2. КРИТЕРИИ И МЕТОДЫ ГОСУДАРСТВЕННОГО РЕГУЛИРОВАНИЯ РЕГИОНАЛЬНОГО РАЗВИТИЯ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50" b="1" dirty="0" smtClean="0"/>
              <a:t>	</a:t>
            </a:r>
            <a:r>
              <a:rPr lang="ru-RU" sz="2450" b="1" dirty="0" smtClean="0">
                <a:solidFill>
                  <a:srgbClr val="0000FF"/>
                </a:solidFill>
              </a:rPr>
              <a:t>Методы </a:t>
            </a:r>
            <a:r>
              <a:rPr lang="ru-RU" sz="2450" b="1" dirty="0">
                <a:solidFill>
                  <a:srgbClr val="0000FF"/>
                </a:solidFill>
              </a:rPr>
              <a:t>регионального регулирования могут быть классифицированы по разным критериям:</a:t>
            </a:r>
          </a:p>
          <a:p>
            <a:pPr marL="0" indent="0" algn="just">
              <a:buNone/>
            </a:pPr>
            <a:r>
              <a:rPr lang="ru-RU" sz="2450" b="1" dirty="0" smtClean="0"/>
              <a:t>	</a:t>
            </a:r>
            <a:r>
              <a:rPr lang="ru-RU" sz="2450" b="1" dirty="0" smtClean="0">
                <a:solidFill>
                  <a:srgbClr val="009900"/>
                </a:solidFill>
              </a:rPr>
              <a:t>1</a:t>
            </a:r>
            <a:r>
              <a:rPr lang="ru-RU" sz="2450" b="1" dirty="0">
                <a:solidFill>
                  <a:srgbClr val="009900"/>
                </a:solidFill>
              </a:rPr>
              <a:t>. По способу воздействия на объект регулирования выделяют:</a:t>
            </a:r>
          </a:p>
          <a:p>
            <a:pPr marL="0" indent="0" algn="just">
              <a:buNone/>
            </a:pPr>
            <a:r>
              <a:rPr lang="ru-RU" sz="2450" b="1" dirty="0" smtClean="0"/>
              <a:t>	А. </a:t>
            </a:r>
            <a:r>
              <a:rPr lang="ru-RU" sz="2450" b="1" dirty="0" smtClean="0">
                <a:solidFill>
                  <a:srgbClr val="C00000"/>
                </a:solidFill>
              </a:rPr>
              <a:t>экономические </a:t>
            </a:r>
            <a:r>
              <a:rPr lang="ru-RU" sz="2450" b="1" dirty="0">
                <a:solidFill>
                  <a:srgbClr val="C00000"/>
                </a:solidFill>
              </a:rPr>
              <a:t>методы </a:t>
            </a:r>
            <a:r>
              <a:rPr lang="ru-RU" sz="2450" b="1" dirty="0"/>
              <a:t>- оказывают стимулирующие и ограничивающие воздействие на проблемы территорий. В свою очередь они делятся на: прямые (государственные закупки, целевое финансирование, предоставление субсидий), косвенные (меры налоговой, кредитно-денежной, бюджетной, институциональной, инвестиционной, социальной политики);</a:t>
            </a:r>
          </a:p>
          <a:p>
            <a:pPr marL="0" indent="0" algn="just">
              <a:buNone/>
            </a:pPr>
            <a:r>
              <a:rPr lang="ru-RU" sz="2450" b="1" dirty="0" smtClean="0"/>
              <a:t>	Б</a:t>
            </a:r>
            <a:r>
              <a:rPr lang="ru-RU" sz="2450" b="1" dirty="0"/>
              <a:t>. </a:t>
            </a:r>
            <a:r>
              <a:rPr lang="ru-RU" sz="2450" b="1" dirty="0">
                <a:solidFill>
                  <a:srgbClr val="C00000"/>
                </a:solidFill>
              </a:rPr>
              <a:t>административные методы </a:t>
            </a:r>
            <a:r>
              <a:rPr lang="ru-RU" sz="2450" b="1" dirty="0"/>
              <a:t>- прямые запреты, которые реализуются через систему нормативно-правовых актов.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59861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/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В </a:t>
            </a:r>
            <a:r>
              <a:rPr lang="ru-RU" sz="2800" b="1" dirty="0">
                <a:solidFill>
                  <a:srgbClr val="0000FF"/>
                </a:solidFill>
              </a:rPr>
              <a:t>зависимости от территориальной широты:</a:t>
            </a:r>
          </a:p>
          <a:p>
            <a:pPr marL="0" indent="0" algn="just">
              <a:buNone/>
            </a:pPr>
            <a:r>
              <a:rPr lang="ru-RU" sz="2800" b="1" dirty="0" smtClean="0"/>
              <a:t>	</a:t>
            </a:r>
            <a:r>
              <a:rPr lang="ru-RU" sz="2800" b="1" dirty="0" smtClean="0">
                <a:solidFill>
                  <a:schemeClr val="tx1"/>
                </a:solidFill>
              </a:rPr>
              <a:t>А. системный </a:t>
            </a:r>
            <a:r>
              <a:rPr lang="ru-RU" sz="2800" b="1" dirty="0">
                <a:solidFill>
                  <a:schemeClr val="tx1"/>
                </a:solidFill>
              </a:rPr>
              <a:t>метод (государственные региональные программы);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Б. льготный </a:t>
            </a:r>
            <a:r>
              <a:rPr lang="ru-RU" sz="2800" b="1" dirty="0">
                <a:solidFill>
                  <a:schemeClr val="tx1"/>
                </a:solidFill>
              </a:rPr>
              <a:t>метод (создание специальных экономических зон на территории).</a:t>
            </a:r>
          </a:p>
          <a:p>
            <a:pPr marL="0" indent="0" algn="just">
              <a:buNone/>
            </a:pPr>
            <a:r>
              <a:rPr lang="ru-RU" sz="2800" b="1" dirty="0" smtClean="0"/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В </a:t>
            </a:r>
            <a:r>
              <a:rPr lang="ru-RU" sz="2800" b="1" dirty="0">
                <a:solidFill>
                  <a:srgbClr val="0000FF"/>
                </a:solidFill>
              </a:rPr>
              <a:t>общем институты государственного регулирования территориального развития можно также подразделить на:</a:t>
            </a:r>
          </a:p>
          <a:p>
            <a:pPr marL="800100" indent="0" algn="just">
              <a:buNone/>
            </a:pPr>
            <a:r>
              <a:rPr lang="ru-RU" sz="2800" b="1" dirty="0" smtClean="0"/>
              <a:t>- </a:t>
            </a:r>
            <a:r>
              <a:rPr lang="ru-RU" sz="2800" b="1" dirty="0" smtClean="0">
                <a:solidFill>
                  <a:schemeClr val="tx1"/>
                </a:solidFill>
              </a:rPr>
              <a:t>прямые</a:t>
            </a:r>
            <a:r>
              <a:rPr lang="ru-RU" sz="2800" b="1" dirty="0">
                <a:solidFill>
                  <a:schemeClr val="tx1"/>
                </a:solidFill>
              </a:rPr>
              <a:t>;</a:t>
            </a:r>
          </a:p>
          <a:p>
            <a:pPr marL="80010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- косвенные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85352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Прямые</a:t>
            </a:r>
            <a:r>
              <a:rPr lang="ru-RU" b="1" dirty="0">
                <a:solidFill>
                  <a:srgbClr val="0000FF"/>
                </a:solidFill>
              </a:rPr>
              <a:t>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законодательные </a:t>
            </a:r>
            <a:r>
              <a:rPr lang="ru-RU" b="1" dirty="0">
                <a:solidFill>
                  <a:schemeClr val="tx1"/>
                </a:solidFill>
              </a:rPr>
              <a:t>акты, связанные с регулированием государственной собственности;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акты</a:t>
            </a:r>
            <a:r>
              <a:rPr lang="ru-RU" b="1" dirty="0">
                <a:solidFill>
                  <a:schemeClr val="tx1"/>
                </a:solidFill>
              </a:rPr>
              <a:t>, регулирующие дотационные трансферты территории;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акты</a:t>
            </a:r>
            <a:r>
              <a:rPr lang="ru-RU" b="1" dirty="0">
                <a:solidFill>
                  <a:schemeClr val="tx1"/>
                </a:solidFill>
              </a:rPr>
              <a:t>, которые регулируют выплаты по социальной защите, и т.д.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11790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50" y="40466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субъекты, цели, принципы и модели государственного регулирования регионального развития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810" y="216639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Регулирование </a:t>
            </a:r>
            <a:r>
              <a:rPr lang="ru-RU" b="1" dirty="0">
                <a:solidFill>
                  <a:srgbClr val="0000FF"/>
                </a:solidFill>
              </a:rPr>
              <a:t>территориального развития </a:t>
            </a:r>
            <a:r>
              <a:rPr lang="ru-RU" b="1" dirty="0">
                <a:solidFill>
                  <a:schemeClr val="tx1"/>
                </a:solidFill>
              </a:rPr>
              <a:t>- это специально организуемые системные действия по обеспечению устойчивого и сбалансированного функционирования региональных систем, главной целью которых является улучшение качества и уровня жизни населения.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57295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Косвенные </a:t>
            </a:r>
            <a:r>
              <a:rPr lang="ru-RU" b="1" dirty="0">
                <a:solidFill>
                  <a:srgbClr val="0000FF"/>
                </a:solidFill>
              </a:rPr>
              <a:t>методы делятся на: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rgbClr val="009900"/>
                </a:solidFill>
              </a:rPr>
              <a:t>финансово-экономические методы: </a:t>
            </a:r>
            <a:r>
              <a:rPr lang="ru-RU" b="1" dirty="0">
                <a:solidFill>
                  <a:schemeClr val="tx1"/>
                </a:solidFill>
              </a:rPr>
              <a:t>фискальная политика (сбор налогов, налоговое администрирование), денежная политика, внешняя, инвестиционная политика, политика регулирования доходов населения;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rgbClr val="009900"/>
                </a:solidFill>
              </a:rPr>
              <a:t>социально-политические методы: </a:t>
            </a:r>
            <a:r>
              <a:rPr lang="ru-RU" b="1" dirty="0">
                <a:solidFill>
                  <a:schemeClr val="tx1"/>
                </a:solidFill>
              </a:rPr>
              <a:t>комплексные социальные программы территории, социальная защита населения, политика в сфере образования, здравоохранения и культуры.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022142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864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rgbClr val="0000FF"/>
                </a:solidFill>
              </a:rPr>
              <a:t>Субъектами </a:t>
            </a:r>
            <a:r>
              <a:rPr lang="ru-RU" sz="2400" b="1" dirty="0">
                <a:solidFill>
                  <a:srgbClr val="0000FF"/>
                </a:solidFill>
              </a:rPr>
              <a:t>регулирования территориального развития выступают:</a:t>
            </a:r>
          </a:p>
          <a:p>
            <a:pPr marL="0" lvl="0" indent="0" algn="just">
              <a:buNone/>
            </a:pPr>
            <a:r>
              <a:rPr lang="ru-RU" sz="2400" b="1" dirty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1. Республики</a:t>
            </a:r>
            <a:r>
              <a:rPr lang="ru-RU" sz="2400" b="1" dirty="0">
                <a:solidFill>
                  <a:schemeClr val="tx1"/>
                </a:solidFill>
              </a:rPr>
              <a:t>, края, области, города федерального значения, которые реализует свои интересы через высшие законодательные органы и через принятие соответствующих федеральных законов.</a:t>
            </a:r>
          </a:p>
          <a:p>
            <a:pPr marL="0" lvl="0" indent="0" algn="just">
              <a:buNone/>
            </a:pPr>
            <a:r>
              <a:rPr lang="ru-RU" sz="2400" b="1" dirty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2. Президент </a:t>
            </a:r>
            <a:r>
              <a:rPr lang="ru-RU" sz="2400" b="1" dirty="0">
                <a:solidFill>
                  <a:schemeClr val="tx1"/>
                </a:solidFill>
              </a:rPr>
              <a:t>и его нормативно-правовые акты в виде указов.</a:t>
            </a:r>
          </a:p>
          <a:p>
            <a:pPr marL="0" lvl="0" indent="0" algn="just">
              <a:buNone/>
            </a:pPr>
            <a:r>
              <a:rPr lang="ru-RU" sz="2400" b="1" dirty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3. Правительство </a:t>
            </a:r>
            <a:r>
              <a:rPr lang="ru-RU" sz="2400" b="1" dirty="0">
                <a:solidFill>
                  <a:schemeClr val="tx1"/>
                </a:solidFill>
              </a:rPr>
              <a:t>и его министерства, которые принимают решения и постановления, подкрепляемые денежными средствами, реализуют федеральные законы и указы Президента.</a:t>
            </a:r>
          </a:p>
          <a:p>
            <a:pPr marL="0" lvl="0" indent="0" algn="just">
              <a:buNone/>
            </a:pPr>
            <a:r>
              <a:rPr lang="ru-RU" sz="2400" b="1" dirty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4. Органы </a:t>
            </a:r>
            <a:r>
              <a:rPr lang="ru-RU" sz="2400" b="1" dirty="0">
                <a:solidFill>
                  <a:schemeClr val="tx1"/>
                </a:solidFill>
              </a:rPr>
              <a:t>государственной власти на уровне субъектов РФ.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05413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864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На </a:t>
            </a:r>
            <a:r>
              <a:rPr lang="ru-RU" sz="2800" b="1" dirty="0">
                <a:solidFill>
                  <a:schemeClr val="tx1"/>
                </a:solidFill>
              </a:rPr>
              <a:t>федеральном уровне регулирование территориального развития в основном осуществляется в виде государственной поддержки или помощи отдельным регионам.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Помощь </a:t>
            </a:r>
            <a:r>
              <a:rPr lang="ru-RU" sz="2800" b="1" dirty="0">
                <a:solidFill>
                  <a:srgbClr val="0000FF"/>
                </a:solidFill>
              </a:rPr>
              <a:t>может быть правового, финансового, экономического характера, но, в общем это поддержка предполагает: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   стимулирование </a:t>
            </a:r>
            <a:r>
              <a:rPr lang="ru-RU" sz="2800" b="1" dirty="0">
                <a:solidFill>
                  <a:schemeClr val="tx1"/>
                </a:solidFill>
              </a:rPr>
              <a:t>развития территории;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активизирование </a:t>
            </a:r>
            <a:r>
              <a:rPr lang="ru-RU" sz="2800" b="1" dirty="0">
                <a:solidFill>
                  <a:schemeClr val="tx1"/>
                </a:solidFill>
              </a:rPr>
              <a:t>социальной мобильности населения в регионах (организованная миграция);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создание </a:t>
            </a:r>
            <a:r>
              <a:rPr lang="ru-RU" sz="2800" b="1" dirty="0">
                <a:solidFill>
                  <a:schemeClr val="tx1"/>
                </a:solidFill>
              </a:rPr>
              <a:t>условий для становления социально значимых полюсов роста;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оперативное </a:t>
            </a:r>
            <a:r>
              <a:rPr lang="ru-RU" sz="2800" b="1" dirty="0">
                <a:solidFill>
                  <a:schemeClr val="tx1"/>
                </a:solidFill>
              </a:rPr>
              <a:t>реагирование на образование различных бедствий.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90860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7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Государственное </a:t>
            </a:r>
            <a:r>
              <a:rPr lang="ru-RU" b="1" dirty="0">
                <a:solidFill>
                  <a:srgbClr val="0000FF"/>
                </a:solidFill>
              </a:rPr>
              <a:t>регулирование выстраивается по определенной модели, которая включает в себя несколько основных блоков:</a:t>
            </a:r>
          </a:p>
          <a:p>
            <a:pPr marL="0" lv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1. Блок </a:t>
            </a:r>
            <a:r>
              <a:rPr lang="ru-RU" b="1" dirty="0">
                <a:solidFill>
                  <a:srgbClr val="009900"/>
                </a:solidFill>
              </a:rPr>
              <a:t>формирования.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рамках данного блока образуется идеология государственного регулирования, формируется структура правового обеспечения этого регулирования, проводится анализ приоритетов, возможностей государства в той или иной сфере территориального развития.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64492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009900"/>
                </a:solidFill>
              </a:rPr>
              <a:t>	2. Блок </a:t>
            </a:r>
            <a:r>
              <a:rPr lang="ru-RU" b="1" dirty="0">
                <a:solidFill>
                  <a:srgbClr val="009900"/>
                </a:solidFill>
              </a:rPr>
              <a:t>ресурсов.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Этот </a:t>
            </a:r>
            <a:r>
              <a:rPr lang="ru-RU" b="1" dirty="0">
                <a:solidFill>
                  <a:schemeClr val="tx1"/>
                </a:solidFill>
              </a:rPr>
              <a:t>блок составляют финансовые, имущественные, природные, социально-интеллектуальные, административные ресурсы, которые будут выделены на целевое решение задач, поставленных формирующим блоком.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62700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3. Блок </a:t>
            </a:r>
            <a:r>
              <a:rPr lang="ru-RU" b="1" dirty="0">
                <a:solidFill>
                  <a:srgbClr val="009900"/>
                </a:solidFill>
              </a:rPr>
              <a:t>реализации.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Включает </a:t>
            </a:r>
            <a:r>
              <a:rPr lang="ru-RU" b="1" dirty="0">
                <a:solidFill>
                  <a:schemeClr val="tx1"/>
                </a:solidFill>
              </a:rPr>
              <a:t>разнонаправленные действия, политические решения, нормативно-правовые акты, которые устанавливают на отдельных территориях особые организационно-правовые режимы хозяйственной деятельности, ликвидацию последствий и катастроф, меры финансовой поддержки регионов через систему субсидий, субвенций, дотаций;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0691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009900"/>
                </a:solidFill>
              </a:rPr>
              <a:t>	4. Блок </a:t>
            </a:r>
            <a:r>
              <a:rPr lang="ru-RU" b="1" dirty="0">
                <a:solidFill>
                  <a:srgbClr val="009900"/>
                </a:solidFill>
              </a:rPr>
              <a:t>контроля.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Данный </a:t>
            </a:r>
            <a:r>
              <a:rPr lang="ru-RU" b="1" dirty="0">
                <a:solidFill>
                  <a:schemeClr val="tx1"/>
                </a:solidFill>
              </a:rPr>
              <a:t>блок включает законодательно обеспеченные меры постоянного отслеживания хода реализации мероприятий государственного регулирования развития территории.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87384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Система </a:t>
            </a:r>
            <a:r>
              <a:rPr lang="ru-RU" b="1" dirty="0">
                <a:solidFill>
                  <a:srgbClr val="0000FF"/>
                </a:solidFill>
              </a:rPr>
              <a:t>государственного регулирования развития региона строится на основе конкретных принципов: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1. Обоснование </a:t>
            </a:r>
            <a:r>
              <a:rPr lang="ru-RU" b="1" dirty="0">
                <a:solidFill>
                  <a:srgbClr val="C00000"/>
                </a:solidFill>
              </a:rPr>
              <a:t>необходимости государственного регулирования</a:t>
            </a:r>
            <a:r>
              <a:rPr lang="ru-RU" b="1" dirty="0">
                <a:solidFill>
                  <a:schemeClr val="tx1"/>
                </a:solidFill>
              </a:rPr>
              <a:t>, когда государственное вмешательство необходимо.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2.  Легитимность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>
                <a:solidFill>
                  <a:schemeClr val="tx1"/>
                </a:solidFill>
              </a:rPr>
              <a:t>т.е. любые действия по регулированию территориального развития должны основываться на ранее принятых законах и нормативно-правовых актах или специально принятых для этих действий нормативно-правовых актов общего характера.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45371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82</Words>
  <Application>Microsoft Office PowerPoint</Application>
  <PresentationFormat>Экран (4:3)</PresentationFormat>
  <Paragraphs>82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Тема: «Государственное регулирование территориального развития в Российской Федерации»</vt:lpstr>
      <vt:lpstr>Вопрос 1. субъекты, цели, принципы и модели государственного регулирования регионального развития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ВОПРОС 2. КРИТЕРИИ И МЕТОДЫ ГОСУДАРСТВЕННОГО РЕГУЛИРОВАНИЯ РЕГИОНАЛЬНОГО РАЗВИТИЯ</vt:lpstr>
      <vt:lpstr>Слайд 18</vt:lpstr>
      <vt:lpstr>Слайд 19</vt:lpstr>
      <vt:lpstr>Слайд 20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СтГАУ</cp:lastModifiedBy>
  <cp:revision>77</cp:revision>
  <dcterms:created xsi:type="dcterms:W3CDTF">2011-05-11T10:44:05Z</dcterms:created>
  <dcterms:modified xsi:type="dcterms:W3CDTF">2017-01-18T13:04:27Z</dcterms:modified>
</cp:coreProperties>
</file>